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4"/>
  </p:notesMasterIdLst>
  <p:sldIdLst>
    <p:sldId id="256" r:id="rId2"/>
    <p:sldId id="265" r:id="rId3"/>
    <p:sldId id="257" r:id="rId4"/>
    <p:sldId id="258" r:id="rId5"/>
    <p:sldId id="259" r:id="rId6"/>
    <p:sldId id="268" r:id="rId7"/>
    <p:sldId id="269" r:id="rId8"/>
    <p:sldId id="266" r:id="rId9"/>
    <p:sldId id="262" r:id="rId10"/>
    <p:sldId id="260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75710" autoAdjust="0"/>
  </p:normalViewPr>
  <p:slideViewPr>
    <p:cSldViewPr snapToGrid="0">
      <p:cViewPr varScale="1">
        <p:scale>
          <a:sx n="116" d="100"/>
          <a:sy n="116" d="100"/>
        </p:scale>
        <p:origin x="48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33428-F605-4EB5-9C2B-312D9B143EF4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47059-78E8-472B-A2AE-59CD97CCAA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47059-78E8-472B-A2AE-59CD97CCAAD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33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47059-78E8-472B-A2AE-59CD97CCAAD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99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85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9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21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0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71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601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141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172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89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88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8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36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23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99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81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3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15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D0337D-2881-440A-9E43-237760BB3A7C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368349-B73A-42EC-B032-BFDF33F63A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8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agazzettadiviareggio.it/pietrasanta/2012/04/nasce-pietrasanta-cartacanta-inviti-alla-lettura-a-cura-delle-librerie-cittadin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La nuova valutazione nella scuola primaria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2398" y="3578574"/>
            <a:ext cx="6815669" cy="1320802"/>
          </a:xfrm>
        </p:spPr>
        <p:txBody>
          <a:bodyPr/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Istituto Comprensivo di Asolo</a:t>
            </a:r>
          </a:p>
        </p:txBody>
      </p:sp>
    </p:spTree>
    <p:extLst>
      <p:ext uri="{BB962C8B-B14F-4D97-AF65-F5344CB8AC3E}">
        <p14:creationId xmlns:p14="http://schemas.microsoft.com/office/powerpoint/2010/main" val="308686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2557463"/>
            <a:ext cx="9601200" cy="33178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/>
          </a:p>
          <a:p>
            <a:endParaRPr lang="it-IT" sz="2000" dirty="0"/>
          </a:p>
          <a:p>
            <a:pPr marL="0" indent="0">
              <a:buNone/>
            </a:pPr>
            <a:r>
              <a:rPr lang="it-IT" sz="2600" dirty="0"/>
              <a:t>	</a:t>
            </a:r>
            <a:endParaRPr lang="it-IT" dirty="0"/>
          </a:p>
        </p:txBody>
      </p:sp>
      <p:sp>
        <p:nvSpPr>
          <p:cNvPr id="8" name="Fumetto 2 7"/>
          <p:cNvSpPr/>
          <p:nvPr/>
        </p:nvSpPr>
        <p:spPr>
          <a:xfrm>
            <a:off x="1083734" y="705554"/>
            <a:ext cx="4572000" cy="2641599"/>
          </a:xfrm>
          <a:prstGeom prst="wedgeRoundRectCallout">
            <a:avLst>
              <a:gd name="adj1" fmla="val 36625"/>
              <a:gd name="adj2" fmla="val 87469"/>
              <a:gd name="adj3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</a:rPr>
              <a:t>La valutazione delle alunne e degli alunni con disabilità certificata (L. 104), con disturbi specifici dell’apprendimento (DSA) o che presentano bisogni educativi speciali (BES), </a:t>
            </a:r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</a:rPr>
              <a:t>tiene conto del PEI 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</a:rPr>
              <a:t>(piano educativo individualizzato) </a:t>
            </a:r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</a:rPr>
              <a:t>o del PDP 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</a:rPr>
              <a:t>(piano didattico personalizzato) che è stato predisposto dai docenti, d’intesa con le famiglie.</a:t>
            </a:r>
          </a:p>
        </p:txBody>
      </p:sp>
      <p:sp>
        <p:nvSpPr>
          <p:cNvPr id="10" name="Fumetto 3 9"/>
          <p:cNvSpPr/>
          <p:nvPr/>
        </p:nvSpPr>
        <p:spPr>
          <a:xfrm>
            <a:off x="7529686" y="705554"/>
            <a:ext cx="3578578" cy="2980266"/>
          </a:xfrm>
          <a:prstGeom prst="wedgeEllipseCallout">
            <a:avLst>
              <a:gd name="adj1" fmla="val -54279"/>
              <a:gd name="adj2" fmla="val 76164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</a:rPr>
              <a:t>La valutazione della </a:t>
            </a:r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</a:rPr>
              <a:t>religione cattolica o dell’attività alternativa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</a:rPr>
              <a:t> resta invariata.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577" y="4617156"/>
            <a:ext cx="6344355" cy="162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46755" y="618765"/>
            <a:ext cx="9601200" cy="1303337"/>
          </a:xfrm>
        </p:spPr>
        <p:txBody>
          <a:bodyPr/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Educazione civica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03110" y="1676832"/>
            <a:ext cx="8698089" cy="41738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Da questo anno scolastico è stata introdotta una nuova materia: </a:t>
            </a:r>
            <a:r>
              <a:rPr lang="it-IT" i="1" dirty="0"/>
              <a:t>EDUCAZIONE CIVICA, </a:t>
            </a:r>
            <a:r>
              <a:rPr lang="it-IT" dirty="0"/>
              <a:t>con la finalità di sviluppare competenze e quindi comportamenti di “cittadinanza attiva” ispirati, tra gli altri, ai valori della responsabilità, legalità, partecipazione e solidarietà.</a:t>
            </a:r>
          </a:p>
          <a:p>
            <a:pPr marL="0" indent="0">
              <a:buNone/>
            </a:pPr>
            <a:r>
              <a:rPr lang="it-IT" dirty="0"/>
              <a:t>Vengono sviluppati 3 nuclei tematici </a:t>
            </a:r>
            <a:r>
              <a:rPr lang="it-IT" b="1" dirty="0"/>
              <a:t>trasversalmente alle altre discipline</a:t>
            </a:r>
            <a:r>
              <a:rPr lang="it-IT" dirty="0"/>
              <a:t>:</a:t>
            </a:r>
          </a:p>
          <a:p>
            <a:r>
              <a:rPr lang="it-IT" sz="3300" b="1" dirty="0"/>
              <a:t>Costituzione</a:t>
            </a:r>
            <a:r>
              <a:rPr lang="it-IT" sz="3300" dirty="0"/>
              <a:t>, </a:t>
            </a:r>
            <a:r>
              <a:rPr lang="it-IT" dirty="0"/>
              <a:t>diritto, legalità e solidarietà</a:t>
            </a:r>
          </a:p>
          <a:p>
            <a:r>
              <a:rPr lang="it-IT" sz="3100" b="1" dirty="0"/>
              <a:t>Sviluppo sostenibile</a:t>
            </a:r>
            <a:r>
              <a:rPr lang="it-IT" dirty="0"/>
              <a:t>, ed. ambientale, conoscenza e tutela del patrimonio e del territorio</a:t>
            </a:r>
          </a:p>
          <a:p>
            <a:r>
              <a:rPr lang="it-IT" sz="3100" b="1" dirty="0"/>
              <a:t>Cittadinanza digitale</a:t>
            </a:r>
          </a:p>
          <a:p>
            <a:pPr marL="0" indent="0">
              <a:buNone/>
            </a:pPr>
            <a:r>
              <a:rPr lang="it-IT" dirty="0"/>
              <a:t>La valutazione di questa disciplina è di tutto il Team docenti della classe.</a:t>
            </a:r>
          </a:p>
          <a:p>
            <a:endParaRPr lang="it-IT" dirty="0"/>
          </a:p>
        </p:txBody>
      </p:sp>
      <p:sp>
        <p:nvSpPr>
          <p:cNvPr id="5" name="Esplosione 1 4"/>
          <p:cNvSpPr/>
          <p:nvPr/>
        </p:nvSpPr>
        <p:spPr>
          <a:xfrm>
            <a:off x="9358487" y="531443"/>
            <a:ext cx="2291645" cy="229077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Altra  novità!</a:t>
            </a:r>
          </a:p>
        </p:txBody>
      </p:sp>
    </p:spTree>
    <p:extLst>
      <p:ext uri="{BB962C8B-B14F-4D97-AF65-F5344CB8AC3E}">
        <p14:creationId xmlns:p14="http://schemas.microsoft.com/office/powerpoint/2010/main" val="275192221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982663"/>
            <a:ext cx="9601200" cy="1303337"/>
          </a:xfrm>
        </p:spPr>
        <p:txBody>
          <a:bodyPr/>
          <a:lstStyle/>
          <a:p>
            <a:r>
              <a:rPr lang="it-IT"/>
              <a:t>fine</a:t>
            </a:r>
            <a:endParaRPr lang="it-IT" dirty="0"/>
          </a:p>
        </p:txBody>
      </p:sp>
      <p:pic>
        <p:nvPicPr>
          <p:cNvPr id="4" name="Segnaposto contenuto 3" descr="UN ANNO DI BLOG! | Orme di Sapori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8" y="948918"/>
            <a:ext cx="8408988" cy="3225800"/>
          </a:xfrm>
        </p:spPr>
      </p:pic>
      <p:sp>
        <p:nvSpPr>
          <p:cNvPr id="5" name="Rettangolo 4"/>
          <p:cNvSpPr/>
          <p:nvPr/>
        </p:nvSpPr>
        <p:spPr>
          <a:xfrm>
            <a:off x="1783033" y="4174718"/>
            <a:ext cx="8382000" cy="1570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accent2">
                    <a:lumMod val="50000"/>
                  </a:schemeClr>
                </a:solidFill>
              </a:rPr>
              <a:t>PER LA VOSTRA PARTECIPAZIONE !</a:t>
            </a:r>
          </a:p>
        </p:txBody>
      </p:sp>
    </p:spTree>
    <p:extLst>
      <p:ext uri="{BB962C8B-B14F-4D97-AF65-F5344CB8AC3E}">
        <p14:creationId xmlns:p14="http://schemas.microsoft.com/office/powerpoint/2010/main" val="984286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841823" y="4077325"/>
            <a:ext cx="5621311" cy="19637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in itinere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cioè quella fatta durante tutto il percorso, giorno dopo giorno, resta espressa 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nelle forme che il docente ritiene opportune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che restituiscano all’alunno, in modo pienamente comprensibile, il livello di padronanza dei contenuti verificati</a:t>
            </a:r>
            <a:r>
              <a:rPr lang="it-IT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Callout con freccia in giù 3"/>
          <p:cNvSpPr/>
          <p:nvPr/>
        </p:nvSpPr>
        <p:spPr>
          <a:xfrm>
            <a:off x="4841823" y="749507"/>
            <a:ext cx="5621311" cy="3222886"/>
          </a:xfrm>
          <a:prstGeom prst="downArrowCallout">
            <a:avLst/>
          </a:prstGeo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partire da questo anno scolastico la 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periodica e  finale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 apprendimenti disciplinari non è più  espressa attraverso un voto, ma attraverso la descrizione del livello raggiunto in 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o più nuclei tematici oppure obiettivi specifici della disciplina</a:t>
            </a:r>
          </a:p>
        </p:txBody>
      </p:sp>
      <p:sp>
        <p:nvSpPr>
          <p:cNvPr id="5" name="Callout con freccia a destra 4"/>
          <p:cNvSpPr/>
          <p:nvPr/>
        </p:nvSpPr>
        <p:spPr>
          <a:xfrm>
            <a:off x="1274165" y="749507"/>
            <a:ext cx="3252866" cy="2263515"/>
          </a:xfrm>
          <a:prstGeom prst="rightArrowCallou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l’Ordinanza Ministeriale n.172 del 04/12/2020</a:t>
            </a:r>
            <a:endParaRPr lang="it-IT" dirty="0"/>
          </a:p>
        </p:txBody>
      </p:sp>
      <p:pic>
        <p:nvPicPr>
          <p:cNvPr id="6" name="Immagine 5" descr="Siate i vostri figli. Mi verrebbe da dire. Non la pagell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8" y="3608535"/>
            <a:ext cx="3228622" cy="17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25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956" y="1004711"/>
            <a:ext cx="9832622" cy="745068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Quindi nella scheda di valutazione cosa trovate?</a:t>
            </a: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	la </a:t>
            </a:r>
            <a:r>
              <a:rPr lang="it-IT" b="1" dirty="0"/>
              <a:t>disciplina</a:t>
            </a:r>
            <a:r>
              <a:rPr lang="it-IT" dirty="0"/>
              <a:t> </a:t>
            </a:r>
            <a:r>
              <a:rPr lang="it-IT" i="1" dirty="0"/>
              <a:t>es. ITALIANO</a:t>
            </a:r>
          </a:p>
          <a:p>
            <a:r>
              <a:rPr lang="it-IT" dirty="0"/>
              <a:t>	i </a:t>
            </a:r>
            <a:r>
              <a:rPr lang="it-IT" b="1" dirty="0"/>
              <a:t>nuclei tematici </a:t>
            </a:r>
            <a:r>
              <a:rPr lang="it-IT" dirty="0"/>
              <a:t>ovvero gli aspetti fondamentali che attraverso i quali si sviluppa una disciplina </a:t>
            </a:r>
            <a:r>
              <a:rPr lang="it-IT" i="1" dirty="0"/>
              <a:t>es. ascolto-parlato-lettura-scrittura-lessico-riflessione linguistica. </a:t>
            </a:r>
            <a:r>
              <a:rPr lang="it-IT" dirty="0"/>
              <a:t>Ogni nucleo tematico racchiude in sé molti obiettivi specifici di apprendimento che si rifanno al Curricolo di Istituto e alle Indicazioni Nazionali. N.B. Solo alcuni dei nuclei tematici che riguardano una disciplina, opportunamente individuati dal team in fase di programmazione, sono oggetto di valutazione in un quadrimestre.  </a:t>
            </a:r>
          </a:p>
          <a:p>
            <a:r>
              <a:rPr lang="it-IT" dirty="0"/>
              <a:t>	il </a:t>
            </a:r>
            <a:r>
              <a:rPr lang="it-IT" b="1" dirty="0"/>
              <a:t>livello (A-I-B-PA)</a:t>
            </a:r>
          </a:p>
          <a:p>
            <a:r>
              <a:rPr lang="it-IT" dirty="0"/>
              <a:t>	il </a:t>
            </a:r>
            <a:r>
              <a:rPr lang="it-IT" b="1" dirty="0"/>
              <a:t>giudizio descrittivo finale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11" name="Immagine 10" descr="Video legt de evolutie via &lt;strong&gt;emoticons&lt;/strong&gt; uit - Hier is Thailand.n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90" y="1749779"/>
            <a:ext cx="1666576" cy="137524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06704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 LIVELLI DI RIFERIMENTO DEI GIUDIZI</a:t>
            </a:r>
            <a:br>
              <a:rPr lang="it-IT" dirty="0">
                <a:solidFill>
                  <a:schemeClr val="accent1">
                    <a:lumMod val="50000"/>
                  </a:schemeClr>
                </a:solidFill>
              </a:rPr>
            </a:b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473376"/>
            <a:ext cx="9601196" cy="3537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Arial" panose="020B0604020202020204" pitchFamily="34" charset="0"/>
              </a:rPr>
              <a:t>I giudizi descrittivi riportati nella scheda di valutazione sono correlati ai seguenti livelli di apprendimento:</a:t>
            </a:r>
          </a:p>
          <a:p>
            <a:r>
              <a:rPr lang="it-IT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Calibri" panose="020F0502020204030204" pitchFamily="34" charset="0"/>
                <a:cs typeface="Arial" panose="020B0604020202020204" pitchFamily="34" charset="0"/>
              </a:rPr>
              <a:t>In via di prima acquisizione  = PA</a:t>
            </a:r>
          </a:p>
          <a:p>
            <a:r>
              <a:rPr lang="it-IT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Calibri" panose="020F0502020204030204" pitchFamily="34" charset="0"/>
                <a:cs typeface="Arial" panose="020B0604020202020204" pitchFamily="34" charset="0"/>
              </a:rPr>
              <a:t>Base   =  B</a:t>
            </a:r>
          </a:p>
          <a:p>
            <a:r>
              <a:rPr lang="it-IT" b="1" dirty="0">
                <a:latin typeface="Calibri" panose="020F0502020204030204" pitchFamily="34" charset="0"/>
                <a:cs typeface="Arial" panose="020B0604020202020204" pitchFamily="34" charset="0"/>
              </a:rPr>
              <a:t> Intermedio    =  I</a:t>
            </a:r>
          </a:p>
          <a:p>
            <a:r>
              <a:rPr lang="it-IT" b="1" dirty="0">
                <a:latin typeface="Calibri" panose="020F0502020204030204" pitchFamily="34" charset="0"/>
                <a:cs typeface="Arial" panose="020B0604020202020204" pitchFamily="34" charset="0"/>
              </a:rPr>
              <a:t> Avanzato    =  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482212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1" y="1158741"/>
            <a:ext cx="9601197" cy="150770"/>
          </a:xfrm>
        </p:spPr>
        <p:txBody>
          <a:bodyPr>
            <a:normAutofit fontScale="90000"/>
          </a:bodyPr>
          <a:lstStyle/>
          <a:p>
            <a:r>
              <a:rPr lang="it-IT" altLang="it-IT" b="1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SIGNIFICATO GENERALE DEI LIVELLI</a:t>
            </a:r>
            <a:r>
              <a:rPr lang="it-IT" altLang="it-IT" sz="160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it-IT" altLang="it-IT" sz="160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396555"/>
              </p:ext>
            </p:extLst>
          </p:nvPr>
        </p:nvGraphicFramePr>
        <p:xfrm>
          <a:off x="1185333" y="1158741"/>
          <a:ext cx="9990666" cy="5061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333">
                  <a:extLst>
                    <a:ext uri="{9D8B030D-6E8A-4147-A177-3AD203B41FA5}">
                      <a16:colId xmlns:a16="http://schemas.microsoft.com/office/drawing/2014/main" xmlns="" val="2438446145"/>
                    </a:ext>
                  </a:extLst>
                </a:gridCol>
                <a:gridCol w="4995333">
                  <a:extLst>
                    <a:ext uri="{9D8B030D-6E8A-4147-A177-3AD203B41FA5}">
                      <a16:colId xmlns:a16="http://schemas.microsoft.com/office/drawing/2014/main" xmlns="" val="1186946139"/>
                    </a:ext>
                  </a:extLst>
                </a:gridCol>
              </a:tblGrid>
              <a:tr h="360301">
                <a:tc>
                  <a:txBody>
                    <a:bodyPr/>
                    <a:lstStyle/>
                    <a:p>
                      <a:r>
                        <a:rPr lang="it-IT" dirty="0"/>
                        <a:t>LIVELLI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SIGNIFICATO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5766204"/>
                  </a:ext>
                </a:extLst>
              </a:tr>
              <a:tr h="1079407">
                <a:tc>
                  <a:txBody>
                    <a:bodyPr/>
                    <a:lstStyle/>
                    <a:p>
                      <a:r>
                        <a:rPr lang="it-IT" dirty="0"/>
                        <a:t>AVANZATO 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78740" algn="just">
                        <a:lnSpc>
                          <a:spcPct val="97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it-IT" sz="18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L’alunno 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porta a termine compiti in situazioni note e non note, mobilitando una varietà di risorse sia </a:t>
                      </a:r>
                      <a:r>
                        <a:rPr lang="it-IT" sz="18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fornite 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 docente sia reperite altrove, in modo autonomo e con</a:t>
                      </a:r>
                      <a:r>
                        <a:rPr lang="it-IT" sz="1800" spc="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continuità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57610795"/>
                  </a:ext>
                </a:extLst>
              </a:tr>
              <a:tr h="1409669">
                <a:tc>
                  <a:txBody>
                    <a:bodyPr/>
                    <a:lstStyle/>
                    <a:p>
                      <a:r>
                        <a:rPr lang="it-IT" dirty="0"/>
                        <a:t>INTERMEDIO  (I)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L’alunno porta a termine compiti in situazioni note in modo autonomo e continuo; risolve compiti in situazioni non note utilizzando le risorse fornite dal docente o reperite altrove, anche se in modo discontinuo e non del tutto autonomo.</a:t>
                      </a:r>
                      <a:endParaRPr lang="it-IT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5781924"/>
                  </a:ext>
                </a:extLst>
              </a:tr>
              <a:tr h="1187090">
                <a:tc>
                  <a:txBody>
                    <a:bodyPr/>
                    <a:lstStyle/>
                    <a:p>
                      <a:r>
                        <a:rPr lang="it-IT" dirty="0"/>
                        <a:t>BASE 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L’alunno porta a termine compiti solo in situazioni note e utilizzando le risorse fornite dal docente, sia in modo autonomo ma discontinuo, sia in modo non autonomo, ma con continuità.</a:t>
                      </a:r>
                      <a:endParaRPr lang="it-IT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5895104"/>
                  </a:ext>
                </a:extLst>
              </a:tr>
              <a:tr h="964510">
                <a:tc>
                  <a:txBody>
                    <a:bodyPr/>
                    <a:lstStyle/>
                    <a:p>
                      <a:r>
                        <a:rPr lang="it-IT" dirty="0"/>
                        <a:t>IN VIA DI PRIMA ACQUISIZIONE  (PA)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L’alunno porta a termine compiti solo in situazioni note e unicamente con il supporto del docente e di risorse fornite appositamente.</a:t>
                      </a:r>
                      <a:endParaRPr lang="it-IT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1500097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9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C0F1859-6753-491E-BF21-7C13CCDE9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18" y="1127464"/>
            <a:ext cx="9723963" cy="1713390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xmlns="" id="{946391A0-A325-4E67-9777-68BC650F76CC}"/>
              </a:ext>
            </a:extLst>
          </p:cNvPr>
          <p:cNvSpPr/>
          <p:nvPr/>
        </p:nvSpPr>
        <p:spPr>
          <a:xfrm>
            <a:off x="1234018" y="736847"/>
            <a:ext cx="4598611" cy="328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VEDIAMO UN ESEMPIO: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xmlns="" id="{AAA96FE0-1C20-46CA-80FA-92A6099A44F8}"/>
              </a:ext>
            </a:extLst>
          </p:cNvPr>
          <p:cNvSpPr/>
          <p:nvPr/>
        </p:nvSpPr>
        <p:spPr>
          <a:xfrm>
            <a:off x="2024119" y="2840854"/>
            <a:ext cx="523783" cy="976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xmlns="" id="{3278BFBD-F3F2-4415-BC07-63C94D4D7C4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26885" y="3954545"/>
            <a:ext cx="5621985" cy="1487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Questi sono 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3 nuclei tematici e ciascuno di loro è formato da diversi obiettivi di apprendimento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che, per questo primo quadrimestre, non sono stati scritti nella scheda di valutazione per non creare troppa confusione. 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789DC2DB-81D0-408B-A57B-D3DC57180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385682" y="3329126"/>
            <a:ext cx="3270948" cy="18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88793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8">
            <a:extLst>
              <a:ext uri="{FF2B5EF4-FFF2-40B4-BE49-F238E27FC236}">
                <a16:creationId xmlns:a16="http://schemas.microsoft.com/office/drawing/2014/main" xmlns="" id="{B52AC062-8051-4079-8426-CE346E9CD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626267"/>
              </p:ext>
            </p:extLst>
          </p:nvPr>
        </p:nvGraphicFramePr>
        <p:xfrm>
          <a:off x="1313895" y="1626389"/>
          <a:ext cx="9434006" cy="4464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7003">
                  <a:extLst>
                    <a:ext uri="{9D8B030D-6E8A-4147-A177-3AD203B41FA5}">
                      <a16:colId xmlns:a16="http://schemas.microsoft.com/office/drawing/2014/main" xmlns="" val="2885881468"/>
                    </a:ext>
                  </a:extLst>
                </a:gridCol>
                <a:gridCol w="4717003">
                  <a:extLst>
                    <a:ext uri="{9D8B030D-6E8A-4147-A177-3AD203B41FA5}">
                      <a16:colId xmlns:a16="http://schemas.microsoft.com/office/drawing/2014/main" xmlns="" val="1345592358"/>
                    </a:ext>
                  </a:extLst>
                </a:gridCol>
              </a:tblGrid>
              <a:tr h="323224">
                <a:tc>
                  <a:txBody>
                    <a:bodyPr/>
                    <a:lstStyle/>
                    <a:p>
                      <a:r>
                        <a:rPr lang="it-IT" dirty="0"/>
                        <a:t>Nuclei tematici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Obiettivi di apprendimento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6572278"/>
                  </a:ext>
                </a:extLst>
              </a:tr>
              <a:tr h="1386471">
                <a:tc>
                  <a:txBody>
                    <a:bodyPr/>
                    <a:lstStyle/>
                    <a:p>
                      <a:r>
                        <a:rPr lang="it-IT" dirty="0"/>
                        <a:t>Organizzazione delle informazioni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/>
                        <a:t>Cogliere dalle fonti elementi utili alla comprensione di un fenomeno storico.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/>
                        <a:t>Calcolare le durate delle civiltà studiate e individuarne la contemporaneità.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/>
                        <a:t>Organizzare le conoscenze acquisite in quadri di vita e di civiltà significativi: aspetti della vita sociale, politico istituzionale, economica, artistica e religiosa.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1987078"/>
                  </a:ext>
                </a:extLst>
              </a:tr>
              <a:tr h="996608">
                <a:tc>
                  <a:txBody>
                    <a:bodyPr/>
                    <a:lstStyle/>
                    <a:p>
                      <a:r>
                        <a:rPr lang="it-IT" dirty="0"/>
                        <a:t>Uso delle fonti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9B247"/>
                        </a:buClr>
                        <a:buSzPct val="115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it-IT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Leggere e usare fonti e documenti per ricavare le principali informazioni storiche.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9B247"/>
                        </a:buClr>
                        <a:buSzPct val="115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it-IT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Usare cronologie e carte storico/geografiche per rappresentare le conoscenze studiate.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6577011"/>
                  </a:ext>
                </a:extLst>
              </a:tr>
              <a:tr h="1386471">
                <a:tc>
                  <a:txBody>
                    <a:bodyPr/>
                    <a:lstStyle/>
                    <a:p>
                      <a:r>
                        <a:rPr lang="it-IT" dirty="0"/>
                        <a:t>Comprensione e confronto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/>
                        <a:t>Usare il sistema di misura occidentale del tempo storico (avanti Cristo – dopo Cristo).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/>
                        <a:t>Elaborare rappresentazioni sintetiche delle civiltà studiate, mettendo in rilievo le relazioni fra gli elementi caratterizzanti.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/>
                        <a:t>Ricavare e produrre informazioni da grafici, tabelle, carte storiche, reperti iconografici e consultare testi.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8501855"/>
                  </a:ext>
                </a:extLst>
              </a:tr>
            </a:tbl>
          </a:graphicData>
        </a:graphic>
      </p:graphicFrame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xmlns="" id="{4B84302B-A761-44C6-8ADA-8334AD10806A}"/>
              </a:ext>
            </a:extLst>
          </p:cNvPr>
          <p:cNvSpPr/>
          <p:nvPr/>
        </p:nvSpPr>
        <p:spPr>
          <a:xfrm>
            <a:off x="1615736" y="683581"/>
            <a:ext cx="8744504" cy="878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Cerchiamo di essere più chiari: </a:t>
            </a:r>
            <a:r>
              <a:rPr lang="it-IT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es. in classe quarta questi nuclei tematici di storia hanno questi obiettivi di apprendimento e il livello ( A- I- B- PA) esprime come sono stati raggiunti. </a:t>
            </a:r>
            <a:r>
              <a:rPr lang="it-I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Naturalmente gli obiettivi cambiano per ogni grado di classe. </a:t>
            </a:r>
          </a:p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454451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E’ importante chiarire che: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415822"/>
            <a:ext cx="9601196" cy="346004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it-IT" sz="2800" b="1" dirty="0">
                <a:latin typeface="Calibri" panose="020F0502020204030204" pitchFamily="34" charset="0"/>
              </a:rPr>
              <a:t>I livelli non corrispondono ai voti</a:t>
            </a:r>
            <a:r>
              <a:rPr lang="it-IT" dirty="0">
                <a:latin typeface="Calibri" panose="020F0502020204030204" pitchFamily="34" charset="0"/>
              </a:rPr>
              <a:t> e non si riconducono alla rigida media matematica degli esiti ottenuti in occasione di verifiche orali, scritte o pratiche.</a:t>
            </a:r>
          </a:p>
          <a:p>
            <a:pPr lvl="0"/>
            <a:r>
              <a:rPr lang="it-IT" dirty="0">
                <a:latin typeface="Calibri" panose="020F0502020204030204" pitchFamily="34" charset="0"/>
              </a:rPr>
              <a:t>Vengono considerate anche le </a:t>
            </a:r>
            <a:r>
              <a:rPr lang="it-IT" sz="2800" b="1" dirty="0">
                <a:latin typeface="Calibri" panose="020F0502020204030204" pitchFamily="34" charset="0"/>
              </a:rPr>
              <a:t>osservazioni sistematiche </a:t>
            </a:r>
            <a:r>
              <a:rPr lang="it-IT" dirty="0">
                <a:latin typeface="Calibri" panose="020F0502020204030204" pitchFamily="34" charset="0"/>
              </a:rPr>
              <a:t>che i docenti rilevano e che riguardano non solo il prodotto finale, ma anche il processo di apprendimento, ovvero il percorso fatto dall’alunno, il suo punto di partenza e i suoi progressi, come manifesta il suo apprendere quotidiano, la sua totalità!</a:t>
            </a:r>
          </a:p>
          <a:p>
            <a:pPr lvl="0"/>
            <a:r>
              <a:rPr lang="it-IT" dirty="0">
                <a:latin typeface="Calibri" panose="020F0502020204030204" pitchFamily="34" charset="0"/>
              </a:rPr>
              <a:t>Quindi è legittimo che all’interno della stessa disciplina ci siano </a:t>
            </a:r>
            <a:r>
              <a:rPr lang="it-IT" sz="2800" b="1" dirty="0">
                <a:latin typeface="Calibri" panose="020F0502020204030204" pitchFamily="34" charset="0"/>
              </a:rPr>
              <a:t>livelli diversi </a:t>
            </a:r>
            <a:r>
              <a:rPr lang="it-IT" dirty="0">
                <a:latin typeface="Calibri" panose="020F0502020204030204" pitchFamily="34" charset="0"/>
              </a:rPr>
              <a:t>per nuclei tematici diversi. Es. </a:t>
            </a:r>
            <a:r>
              <a:rPr lang="it-IT" i="1" dirty="0">
                <a:latin typeface="Calibri" panose="020F0502020204030204" pitchFamily="34" charset="0"/>
              </a:rPr>
              <a:t>un bambino può essere più abile nel fare i calcoli, ma dimostrare più difficoltà nella risoluzione di problemi</a:t>
            </a:r>
            <a:r>
              <a:rPr lang="it-IT" dirty="0">
                <a:latin typeface="Calibri" panose="020F0502020204030204" pitchFamily="34" charset="0"/>
              </a:rPr>
              <a:t>. Con quest’ottica più fine, la nuova valutazione permette di cogliere e comprendere meglio a che punto del proprio percorso è giunto ogni singolo alunno.</a:t>
            </a:r>
          </a:p>
        </p:txBody>
      </p:sp>
      <p:pic>
        <p:nvPicPr>
          <p:cNvPr id="4" name="Immagine 3" descr="File:Warning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6" y="468488"/>
            <a:ext cx="1968379" cy="1817511"/>
          </a:xfrm>
          <a:prstGeom prst="rect">
            <a:avLst/>
          </a:prstGeom>
        </p:spPr>
      </p:pic>
      <p:pic>
        <p:nvPicPr>
          <p:cNvPr id="5" name="Immagine 4" descr="File:Warning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321" y="468487"/>
            <a:ext cx="1968379" cy="18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6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0178" y="982132"/>
            <a:ext cx="7360355" cy="1303867"/>
          </a:xfrm>
        </p:spPr>
        <p:txBody>
          <a:bodyPr/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Valutazione del comportamento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Il comportamento </a:t>
            </a:r>
            <a:r>
              <a:rPr lang="it-IT" dirty="0"/>
              <a:t>dell’alunno, come in precedenza, viene valutato collegialmente dai docenti attraverso un giudizio sintetico riportato nel documento di valutazione (Ottimo, Distinto, </a:t>
            </a:r>
            <a:r>
              <a:rPr lang="it-IT" dirty="0" err="1"/>
              <a:t>ecc</a:t>
            </a:r>
            <a:r>
              <a:rPr lang="it-IT" dirty="0"/>
              <a:t>…). </a:t>
            </a:r>
          </a:p>
          <a:p>
            <a:r>
              <a:rPr lang="it-IT" dirty="0"/>
              <a:t>Il giudizio sintetico fa riferimento allo sviluppo delle competenze di cittadinanza, al rispetto delle regole e dei regolamenti approvati dall’Istituto, alla partecipazione alle attività e alla corretta relazione con i pari e con gli adulti, all’uso del materiale scolastico proprio e comune.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" name="Immagine 2" descr="&lt;strong&gt;Pinocchio&lt;/strong&gt;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52" y="607275"/>
            <a:ext cx="1126048" cy="16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751</TotalTime>
  <Words>936</Words>
  <Application>Microsoft Office PowerPoint</Application>
  <PresentationFormat>Widescreen</PresentationFormat>
  <Paragraphs>68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Organico</vt:lpstr>
      <vt:lpstr>La nuova valutazione nella scuola primaria</vt:lpstr>
      <vt:lpstr>Presentazione standard di PowerPoint</vt:lpstr>
      <vt:lpstr>Quindi nella scheda di valutazione cosa trovate?</vt:lpstr>
      <vt:lpstr>I LIVELLI DI RIFERIMENTO DEI GIUDIZI </vt:lpstr>
      <vt:lpstr>SIGNIFICATO GENERALE DEI LIVELLI </vt:lpstr>
      <vt:lpstr>Presentazione standard di PowerPoint</vt:lpstr>
      <vt:lpstr>Presentazione standard di PowerPoint</vt:lpstr>
      <vt:lpstr>E’ importante chiarire che:</vt:lpstr>
      <vt:lpstr> Valutazione del comportamento</vt:lpstr>
      <vt:lpstr>Presentazione standard di PowerPoint</vt:lpstr>
      <vt:lpstr>Educazione civica</vt:lpstr>
      <vt:lpstr>fine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DAMBROS</dc:creator>
  <cp:lastModifiedBy>Marco Campini</cp:lastModifiedBy>
  <cp:revision>55</cp:revision>
  <dcterms:created xsi:type="dcterms:W3CDTF">2021-02-05T15:25:07Z</dcterms:created>
  <dcterms:modified xsi:type="dcterms:W3CDTF">2021-02-11T20:30:33Z</dcterms:modified>
</cp:coreProperties>
</file>